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8" r:id="rId2"/>
    <p:sldId id="285" r:id="rId3"/>
    <p:sldId id="286" r:id="rId4"/>
    <p:sldId id="290" r:id="rId5"/>
    <p:sldId id="287" r:id="rId6"/>
    <p:sldId id="288" r:id="rId7"/>
    <p:sldId id="289" r:id="rId8"/>
    <p:sldId id="291" r:id="rId9"/>
    <p:sldId id="284" r:id="rId10"/>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NACCHI Valeria (REGIO)" initials="CV(" lastIdx="2" clrIdx="0">
    <p:extLst>
      <p:ext uri="{19B8F6BF-5375-455C-9EA6-DF929625EA0E}">
        <p15:presenceInfo xmlns:p15="http://schemas.microsoft.com/office/powerpoint/2012/main" userId="S-1-5-21-1606980848-2025429265-839522115-494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63488" autoAdjust="0"/>
  </p:normalViewPr>
  <p:slideViewPr>
    <p:cSldViewPr snapToGrid="0">
      <p:cViewPr varScale="1">
        <p:scale>
          <a:sx n="73" d="100"/>
          <a:sy n="73" d="100"/>
        </p:scale>
        <p:origin x="2034" y="66"/>
      </p:cViewPr>
      <p:guideLst>
        <p:guide orient="horz" pos="2092"/>
        <p:guide pos="3840"/>
      </p:guideLst>
    </p:cSldViewPr>
  </p:slideViewPr>
  <p:outlineViewPr>
    <p:cViewPr>
      <p:scale>
        <a:sx n="33" d="100"/>
        <a:sy n="33" d="100"/>
      </p:scale>
      <p:origin x="0" y="-3096"/>
    </p:cViewPr>
  </p:outlineViewPr>
  <p:notesTextViewPr>
    <p:cViewPr>
      <p:scale>
        <a:sx n="3" d="2"/>
        <a:sy n="3" d="2"/>
      </p:scale>
      <p:origin x="0" y="0"/>
    </p:cViewPr>
  </p:notesTextViewPr>
  <p:sorterViewPr>
    <p:cViewPr>
      <p:scale>
        <a:sx n="100" d="100"/>
        <a:sy n="100" d="100"/>
      </p:scale>
      <p:origin x="0" y="0"/>
    </p:cViewPr>
  </p:sorterViewPr>
  <p:notesViewPr>
    <p:cSldViewPr snapToGrid="0">
      <p:cViewPr>
        <p:scale>
          <a:sx n="100" d="100"/>
          <a:sy n="100" d="100"/>
        </p:scale>
        <p:origin x="1576" y="-91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3A939EFE-0303-44F6-9A16-FD3B5E015DB1}" type="datetimeFigureOut">
              <a:rPr lang="en-GB" smtClean="0"/>
              <a:t>22/04/2022</a:t>
            </a:fld>
            <a:endParaRPr lang="en-GB"/>
          </a:p>
        </p:txBody>
      </p:sp>
      <p:sp>
        <p:nvSpPr>
          <p:cNvPr id="4" name="Footer Placeholder 3"/>
          <p:cNvSpPr>
            <a:spLocks noGrp="1"/>
          </p:cNvSpPr>
          <p:nvPr>
            <p:ph type="ftr" sz="quarter" idx="2"/>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7318"/>
            <a:ext cx="2945659" cy="49534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A3B926D1-0013-4A80-B64E-9D824EE65210}" type="datetimeFigureOut">
              <a:rPr lang="en-GB" smtClean="0"/>
              <a:t>22/04/2022</a:t>
            </a:fld>
            <a:endParaRPr lang="en-GB"/>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spaces-transfrontaliers.org/ressources/projets/projects/project/show/zone-organisee-dacces-aux-soins-transfrontaliers-zoast-franco-belge-ardennes/#:~:text=Activit%C3%A9s%20du%20projet-,La%20convention%20de%20zone%20organis%C3%A9e%20d'acc%C3%A8s%20aux%20soins%20transfrontalier,soins%20hospitaliers%20et%2Fou%20ambulatoires"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urldefense.com/v3/__http:/www.gedidot.eu__;!!DOxrgLBm!RxiszUqpCn__JleVX-wycAo7FGIhqDFmasPInbxnAVQc7bbTurYdnUN4I9YjDwtKE21OwbIl$" TargetMode="External"/><Relationship Id="rId5" Type="http://schemas.openxmlformats.org/officeDocument/2006/relationships/hyperlink" Target="https://urldefense.com/v3/__http:/www.euregionalhealthatlas.eu__;!!DOxrgLBm!R-R87Q15gcX35S4-LAFxcQ8Z_XDvAANWgMVP2ZIdZvoSV9eIRRaCAxFnmIJVTgcPZDvfbp4S$" TargetMode="External"/><Relationship Id="rId4" Type="http://schemas.openxmlformats.org/officeDocument/2006/relationships/hyperlink" Target="https://cosangr.eu/resume-du-projet/"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interreg-gr.eu/fr/projects/ep-pt/"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b-solutionsproject.com/_files/ugd/8f68c1_87d9fd6446e146808bdd9af746c1b630.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c.europa.eu/health/funding/eu4health-2021-2027-vision-healthier-european-union_fr"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95929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4133111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Aft>
                <a:spcPts val="0"/>
              </a:spcAft>
              <a:buFontTx/>
              <a:buChar char="-"/>
            </a:pPr>
            <a:r>
              <a:rPr lang="fr-BE" dirty="0" smtClean="0"/>
              <a:t>ZOAST</a:t>
            </a:r>
            <a:r>
              <a:rPr lang="fr-BE" dirty="0"/>
              <a:t>: </a:t>
            </a:r>
            <a:r>
              <a:rPr lang="fr-BE" u="sng"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hlinkClick r:id="rId3"/>
              </a:rPr>
              <a:t>http</a:t>
            </a:r>
            <a:r>
              <a:rPr lang="fr-BE" u="sng" dirty="0">
                <a:solidFill>
                  <a:srgbClr val="1F497D"/>
                </a:solidFill>
                <a:latin typeface="Calibri" panose="020F0502020204030204" pitchFamily="34" charset="0"/>
                <a:ea typeface="Calibri" panose="020F0502020204030204" pitchFamily="34" charset="0"/>
                <a:cs typeface="Times New Roman" panose="02020603050405020304" pitchFamily="18" charset="0"/>
                <a:hlinkClick r:id="rId3"/>
              </a:rPr>
              <a:t>://www.espaces-transfrontaliers.org/ressources/projets/projects/project/show/zone-organisee-dacces-aux-soins-transfrontaliers-zoast-franco-belge-ardennes/#:~:text=Activit%C3%A9s%20du%20projet-,</a:t>
            </a:r>
            <a:r>
              <a:rPr lang="fr-BE" u="sng"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hlinkClick r:id="rId3"/>
              </a:rPr>
              <a:t>La%20convention%20de%20zone%20organis%C3%A9e%20d'acc%C3%A8s%20aux%20soins%20transfrontalier,soins%20hospitaliers%20et%2Fou%20ambulatoires</a:t>
            </a:r>
            <a:endParaRPr lang="fr-BE" u="sng"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endParaRPr lang="fr-BE" u="sng"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171450" indent="-171450">
              <a:spcAft>
                <a:spcPts val="0"/>
              </a:spcAft>
              <a:buFontTx/>
              <a:buChar char="-"/>
            </a:pPr>
            <a:r>
              <a:rPr lang="fr-BE"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COSAN</a:t>
            </a:r>
            <a:r>
              <a:rPr lang="fr-BE" dirty="0">
                <a:solidFill>
                  <a:srgbClr val="1F497D"/>
                </a:solidFill>
                <a:latin typeface="Calibri" panose="020F0502020204030204" pitchFamily="34" charset="0"/>
                <a:ea typeface="Calibri" panose="020F0502020204030204" pitchFamily="34" charset="0"/>
                <a:cs typeface="Times New Roman" panose="02020603050405020304" pitchFamily="18" charset="0"/>
              </a:rPr>
              <a:t>: </a:t>
            </a:r>
            <a:r>
              <a:rPr lang="fr-BE" u="sng" dirty="0">
                <a:solidFill>
                  <a:srgbClr val="1F497D"/>
                </a:solidFill>
                <a:latin typeface="Calibri" panose="020F0502020204030204" pitchFamily="34" charset="0"/>
                <a:ea typeface="Calibri" panose="020F0502020204030204" pitchFamily="34" charset="0"/>
                <a:cs typeface="Times New Roman" panose="02020603050405020304" pitchFamily="18" charset="0"/>
                <a:hlinkClick r:id="rId4"/>
              </a:rPr>
              <a:t>https://cosangr.eu/resume-du-projet</a:t>
            </a:r>
            <a:r>
              <a:rPr lang="fr-BE" u="sng"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hlinkClick r:id="rId4"/>
              </a:rPr>
              <a:t>/</a:t>
            </a:r>
            <a:endParaRPr lang="fr-BE" u="sng"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171450" indent="-171450">
              <a:spcAft>
                <a:spcPts val="0"/>
              </a:spcAft>
              <a:buFontTx/>
              <a:buChar char="-"/>
            </a:pPr>
            <a:r>
              <a:rPr lang="fr-BE" sz="1200" u="sng" kern="1200" dirty="0" smtClean="0">
                <a:solidFill>
                  <a:schemeClr val="tx1"/>
                </a:solidFill>
                <a:effectLst/>
                <a:latin typeface="+mn-lt"/>
                <a:ea typeface="+mn-ea"/>
                <a:cs typeface="+mn-cs"/>
                <a:hlinkClick r:id="rId5"/>
              </a:rPr>
              <a:t>www.euregionalhealthatlas.eu</a:t>
            </a:r>
            <a:r>
              <a:rPr lang="fr-BE" sz="1200" kern="1200" dirty="0" smtClean="0">
                <a:solidFill>
                  <a:schemeClr val="tx1"/>
                </a:solidFill>
                <a:effectLst/>
                <a:latin typeface="+mn-lt"/>
                <a:ea typeface="+mn-ea"/>
                <a:cs typeface="+mn-cs"/>
              </a:rPr>
              <a:t> et </a:t>
            </a:r>
            <a:r>
              <a:rPr lang="fr-BE" sz="1200" u="sng" kern="1200" dirty="0" smtClean="0">
                <a:solidFill>
                  <a:schemeClr val="tx1"/>
                </a:solidFill>
                <a:effectLst/>
                <a:latin typeface="+mn-lt"/>
                <a:ea typeface="+mn-ea"/>
                <a:cs typeface="+mn-cs"/>
                <a:hlinkClick r:id="rId6"/>
              </a:rPr>
              <a:t>www.gedidot.eu</a:t>
            </a:r>
            <a:r>
              <a:rPr lang="fr-BE" sz="1200" u="sng" kern="1200" dirty="0" smtClean="0">
                <a:solidFill>
                  <a:schemeClr val="tx1"/>
                </a:solidFill>
                <a:effectLst/>
                <a:latin typeface="+mn-lt"/>
                <a:ea typeface="+mn-ea"/>
                <a:cs typeface="+mn-cs"/>
              </a:rPr>
              <a:t>: </a:t>
            </a:r>
            <a:r>
              <a:rPr lang="fr-BE" sz="1200" u="none" kern="1200" dirty="0" smtClean="0">
                <a:solidFill>
                  <a:schemeClr val="tx1"/>
                </a:solidFill>
                <a:effectLst/>
                <a:latin typeface="+mn-lt"/>
                <a:ea typeface="+mn-ea"/>
                <a:cs typeface="+mn-cs"/>
              </a:rPr>
              <a:t>le but est de mettre à disposition des décideurs</a:t>
            </a:r>
            <a:r>
              <a:rPr lang="fr-BE" sz="1200" u="none" kern="1200" baseline="0" dirty="0" smtClean="0">
                <a:solidFill>
                  <a:schemeClr val="tx1"/>
                </a:solidFill>
                <a:effectLst/>
                <a:latin typeface="+mn-lt"/>
                <a:ea typeface="+mn-ea"/>
                <a:cs typeface="+mn-cs"/>
              </a:rPr>
              <a:t> </a:t>
            </a:r>
            <a:r>
              <a:rPr lang="fr-BE" sz="1200" u="none" kern="1200" dirty="0" smtClean="0">
                <a:solidFill>
                  <a:schemeClr val="tx1"/>
                </a:solidFill>
                <a:effectLst/>
                <a:latin typeface="+mn-lt"/>
                <a:ea typeface="+mn-ea"/>
                <a:cs typeface="+mn-cs"/>
              </a:rPr>
              <a:t>des données plus fines  transfrontalières comparables pour une meilleure compréhension et monitorage de la situation sanitaire au niveau local et favoriser leur utilisation pour guider et soutenir les interventions et la</a:t>
            </a:r>
            <a:r>
              <a:rPr lang="fr-BE" sz="1200" u="none" kern="1200" baseline="0" dirty="0" smtClean="0">
                <a:solidFill>
                  <a:schemeClr val="tx1"/>
                </a:solidFill>
                <a:effectLst/>
                <a:latin typeface="+mn-lt"/>
                <a:ea typeface="+mn-ea"/>
                <a:cs typeface="+mn-cs"/>
              </a:rPr>
              <a:t> coopération </a:t>
            </a:r>
            <a:r>
              <a:rPr lang="fr-BE" sz="1200" u="none" kern="1200" dirty="0" smtClean="0">
                <a:solidFill>
                  <a:schemeClr val="tx1"/>
                </a:solidFill>
                <a:effectLst/>
                <a:latin typeface="+mn-lt"/>
                <a:ea typeface="+mn-ea"/>
                <a:cs typeface="+mn-cs"/>
              </a:rPr>
              <a:t>en matière de santé</a:t>
            </a:r>
          </a:p>
          <a:p>
            <a:pPr marL="171450" indent="-171450">
              <a:spcAft>
                <a:spcPts val="0"/>
              </a:spcAft>
              <a:buFontTx/>
              <a:buChar char="-"/>
            </a:pPr>
            <a:endParaRPr lang="fr-BE" sz="1200" u="none" kern="1200" dirty="0" smtClean="0">
              <a:solidFill>
                <a:schemeClr val="tx1"/>
              </a:solidFill>
              <a:effectLst/>
              <a:latin typeface="+mn-lt"/>
              <a:ea typeface="+mn-ea"/>
              <a:cs typeface="+mn-cs"/>
            </a:endParaRPr>
          </a:p>
          <a:p>
            <a:pPr marL="171450" indent="-171450">
              <a:spcAft>
                <a:spcPts val="0"/>
              </a:spcAft>
              <a:buFontTx/>
              <a:buChar char="-"/>
            </a:pPr>
            <a:endParaRPr lang="fr-BE" sz="1200" u="none" kern="1200" dirty="0" smtClean="0">
              <a:solidFill>
                <a:schemeClr val="tx1"/>
              </a:solidFill>
              <a:effectLst/>
              <a:latin typeface="+mn-lt"/>
              <a:ea typeface="+mn-ea"/>
              <a:cs typeface="+mn-cs"/>
            </a:endParaRPr>
          </a:p>
          <a:p>
            <a:pPr marL="171450" indent="-171450">
              <a:spcAft>
                <a:spcPts val="0"/>
              </a:spcAft>
              <a:buFontTx/>
              <a:buChar char="-"/>
            </a:pPr>
            <a:endParaRPr lang="fr-BE" u="sng"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171450" indent="-171450">
              <a:spcAft>
                <a:spcPts val="0"/>
              </a:spcAft>
              <a:buFontTx/>
              <a:buChar char="-"/>
            </a:pPr>
            <a:endParaRPr lang="en-IE" dirty="0">
              <a:latin typeface="Calibri" panose="020F0502020204030204" pitchFamily="34" charset="0"/>
              <a:ea typeface="Calibri" panose="020F0502020204030204" pitchFamily="34" charset="0"/>
              <a:cs typeface="Times New Roman" panose="02020603050405020304" pitchFamily="18" charset="0"/>
            </a:endParaRPr>
          </a:p>
          <a:p>
            <a:pPr marL="171450" indent="-171450">
              <a:buFontTx/>
              <a:buChar char="-"/>
            </a:pPr>
            <a:endParaRPr lang="fr-BE" dirty="0"/>
          </a:p>
          <a:p>
            <a:endParaRPr lang="fr-BE" dirty="0" smtClean="0"/>
          </a:p>
          <a:p>
            <a:endParaRPr lang="en-IE" dirty="0" smtClean="0"/>
          </a:p>
          <a:p>
            <a:endParaRPr lang="en-IE" dirty="0"/>
          </a:p>
          <a:p>
            <a:endParaRPr lang="en-IE" dirty="0"/>
          </a:p>
        </p:txBody>
      </p:sp>
      <p:sp>
        <p:nvSpPr>
          <p:cNvPr id="4" name="Slide Number Placeholder 3"/>
          <p:cNvSpPr>
            <a:spLocks noGrp="1"/>
          </p:cNvSpPr>
          <p:nvPr>
            <p:ph type="sldNum" sz="quarter" idx="10"/>
          </p:nvPr>
        </p:nvSpPr>
        <p:spPr/>
        <p:txBody>
          <a:bodyPr/>
          <a:lstStyle/>
          <a:p>
            <a:fld id="{59CF2995-AB43-4B7C-B8CD-9DC7C3692A9C}" type="slidenum">
              <a:rPr lang="en-GB" smtClean="0"/>
              <a:t>3</a:t>
            </a:fld>
            <a:endParaRPr lang="en-GB"/>
          </a:p>
        </p:txBody>
      </p:sp>
    </p:spTree>
    <p:extLst>
      <p:ext uri="{BB962C8B-B14F-4D97-AF65-F5344CB8AC3E}">
        <p14:creationId xmlns:p14="http://schemas.microsoft.com/office/powerpoint/2010/main" val="1110843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r-BE" dirty="0" err="1" smtClean="0"/>
              <a:t>Protonthérapy</a:t>
            </a:r>
            <a:r>
              <a:rPr lang="fr-BE" dirty="0"/>
              <a:t>: </a:t>
            </a:r>
            <a:r>
              <a:rPr lang="fr-BE" dirty="0">
                <a:hlinkClick r:id="rId3"/>
              </a:rPr>
              <a:t>http://www.interreg-gr.eu/fr/projects/ep-pt</a:t>
            </a:r>
            <a:r>
              <a:rPr lang="fr-BE" dirty="0" smtClean="0">
                <a:hlinkClick r:id="rId3"/>
              </a:rPr>
              <a:t>/</a:t>
            </a:r>
            <a:endParaRPr lang="fr-BE" dirty="0" smtClean="0"/>
          </a:p>
          <a:p>
            <a:pPr marL="171450" indent="-171450">
              <a:buFontTx/>
              <a:buChar char="-"/>
            </a:pPr>
            <a:endParaRPr lang="en-IE" dirty="0"/>
          </a:p>
        </p:txBody>
      </p:sp>
      <p:sp>
        <p:nvSpPr>
          <p:cNvPr id="4" name="Slide Number Placeholder 3"/>
          <p:cNvSpPr>
            <a:spLocks noGrp="1"/>
          </p:cNvSpPr>
          <p:nvPr>
            <p:ph type="sldNum" sz="quarter" idx="10"/>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906941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r-BE" dirty="0" smtClean="0"/>
              <a:t>Ambulances </a:t>
            </a:r>
            <a:r>
              <a:rPr lang="fr-BE" dirty="0"/>
              <a:t>belges: </a:t>
            </a:r>
            <a:r>
              <a:rPr lang="fr-BE" dirty="0">
                <a:hlinkClick r:id="rId3"/>
              </a:rPr>
              <a:t>https://www.b-solutionsproject.com/_</a:t>
            </a:r>
            <a:r>
              <a:rPr lang="fr-BE" dirty="0" smtClean="0">
                <a:hlinkClick r:id="rId3"/>
              </a:rPr>
              <a:t>files/ugd/8f68c1_87d9fd6446e146808bdd9af746c1b630.pdf</a:t>
            </a:r>
            <a:r>
              <a:rPr lang="fr-BE" dirty="0" smtClean="0"/>
              <a:t> (page 108)</a:t>
            </a:r>
          </a:p>
          <a:p>
            <a:pPr marL="171450" indent="-171450">
              <a:buFontTx/>
              <a:buChar char="-"/>
            </a:pPr>
            <a:endParaRPr lang="fr-BE" dirty="0" smtClean="0"/>
          </a:p>
          <a:p>
            <a:pPr marL="0" indent="0">
              <a:buFontTx/>
              <a:buNone/>
            </a:pPr>
            <a:r>
              <a:rPr lang="fr-BE" dirty="0" smtClean="0"/>
              <a:t>Les solutions proposées portent principalement sur des solutions juridiques (accords bilatéraux) au niveau national pour les obstacles rencontrés au niveau régional ou local. Des solutions durables nécessitent: </a:t>
            </a:r>
          </a:p>
          <a:p>
            <a:pPr marL="171450" indent="-171450">
              <a:buFontTx/>
              <a:buChar char="-"/>
            </a:pPr>
            <a:r>
              <a:rPr lang="fr-BE" dirty="0" smtClean="0"/>
              <a:t>approches de gouvernance à plusieurs niveaux</a:t>
            </a:r>
          </a:p>
          <a:p>
            <a:pPr marL="171450" indent="-171450">
              <a:buFontTx/>
              <a:buChar char="-"/>
            </a:pPr>
            <a:r>
              <a:rPr lang="fr-BE" dirty="0" smtClean="0"/>
              <a:t>mesures visant à améliorer les connaissances et les compétences en matière de coopération </a:t>
            </a:r>
          </a:p>
          <a:p>
            <a:pPr marL="171450" indent="-171450">
              <a:buFontTx/>
              <a:buChar char="-"/>
            </a:pPr>
            <a:r>
              <a:rPr lang="fr-BE" dirty="0" smtClean="0"/>
              <a:t>stratégies mieux centrés sur la population transfrontalières dans une approche plus fonctionnelle (bassin de vie/utilisateurs potentiels) pour l’accès aux services de soins</a:t>
            </a:r>
            <a:endParaRPr lang="en-IE"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526530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r-BE" dirty="0" err="1" smtClean="0"/>
              <a:t>EU4Health</a:t>
            </a:r>
            <a:r>
              <a:rPr lang="fr-BE" dirty="0"/>
              <a:t>: </a:t>
            </a:r>
            <a:r>
              <a:rPr lang="fr-BE" dirty="0">
                <a:hlinkClick r:id="rId3"/>
              </a:rPr>
              <a:t>https://</a:t>
            </a:r>
            <a:r>
              <a:rPr lang="fr-BE" dirty="0" smtClean="0">
                <a:hlinkClick r:id="rId3"/>
              </a:rPr>
              <a:t>ec.europa.eu/health/funding/eu4health-2021-2027-vision-healthier-european-union_fr</a:t>
            </a:r>
            <a:endParaRPr lang="fr-BE" dirty="0" smtClean="0"/>
          </a:p>
          <a:p>
            <a:pPr marL="171450" indent="-171450">
              <a:buFontTx/>
              <a:buChar char="-"/>
            </a:pPr>
            <a:endParaRPr lang="fr-BE" dirty="0" smtClean="0"/>
          </a:p>
          <a:p>
            <a:pPr marL="171450" indent="-171450">
              <a:buFontTx/>
              <a:buChar char="-"/>
            </a:pPr>
            <a:r>
              <a:rPr lang="fr-BE" dirty="0" smtClean="0"/>
              <a:t>Le </a:t>
            </a:r>
            <a:r>
              <a:rPr lang="fr-BE" b="1" dirty="0" smtClean="0"/>
              <a:t>Border Focal Point </a:t>
            </a:r>
            <a:r>
              <a:rPr lang="fr-BE" dirty="0" smtClean="0"/>
              <a:t>travaille à renfoncer et enrichir l’intelligence collective de la communauté INTERREG avec des études : </a:t>
            </a:r>
          </a:p>
          <a:p>
            <a:pPr marL="0" indent="0">
              <a:buFontTx/>
              <a:buNone/>
            </a:pPr>
            <a:r>
              <a:rPr lang="fr-BE" dirty="0" smtClean="0"/>
              <a:t>	sur l‘impact du COVID19 déjà mentionné</a:t>
            </a:r>
          </a:p>
          <a:p>
            <a:pPr marL="0" indent="0">
              <a:buFontTx/>
              <a:buNone/>
            </a:pPr>
            <a:r>
              <a:rPr lang="fr-BE" dirty="0" smtClean="0"/>
              <a:t>	sur les données existantes au sujet la mobilité des patients (évaluation de la directive 2011/14), attendu pour Mai 2022</a:t>
            </a:r>
          </a:p>
          <a:p>
            <a:pPr marL="0" indent="0">
              <a:buFontTx/>
              <a:buNone/>
            </a:pPr>
            <a:r>
              <a:rPr lang="fr-BE" dirty="0" smtClean="0"/>
              <a:t>	sur les services publiques transfrontaliers, attendu pour Juin 2022</a:t>
            </a:r>
          </a:p>
          <a:p>
            <a:pPr marL="0" indent="0">
              <a:buFontTx/>
              <a:buNone/>
            </a:pPr>
            <a:r>
              <a:rPr lang="fr-BE" dirty="0" smtClean="0"/>
              <a:t>Et aussi avec les activités de networking, avec </a:t>
            </a:r>
            <a:r>
              <a:rPr lang="fr-BE" dirty="0" err="1" smtClean="0"/>
              <a:t>Interact</a:t>
            </a:r>
            <a:r>
              <a:rPr lang="fr-BE" dirty="0" smtClean="0"/>
              <a:t> (groupe « croissance inclusive ») et avec la plateforme web</a:t>
            </a:r>
            <a:r>
              <a:rPr lang="fr-BE" baseline="0" dirty="0" smtClean="0"/>
              <a:t> </a:t>
            </a:r>
            <a:r>
              <a:rPr lang="fr-BE" dirty="0" smtClean="0"/>
              <a:t>https://futurium.ec.europa.eu/en/border-focal-point-network que je vous invite à utiliser, elle est faite pour vous !</a:t>
            </a:r>
          </a:p>
          <a:p>
            <a:pPr marL="171450" indent="-171450">
              <a:buFontTx/>
              <a:buChar char="-"/>
            </a:pPr>
            <a:endParaRPr lang="en-IE"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896801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Par</a:t>
            </a:r>
            <a:r>
              <a:rPr lang="fr-BE" baseline="0" dirty="0" smtClean="0"/>
              <a:t> ex. investissements dans </a:t>
            </a:r>
            <a:r>
              <a:rPr lang="fr-BE" dirty="0" smtClean="0"/>
              <a:t>infrastructures, innovation et numérisation, recherche, télémédecine, accessibilité des services, capacité des ressources humaines, harmonisation juridique, développement de données communes transfrontalières, politiques de </a:t>
            </a:r>
            <a:r>
              <a:rPr lang="fr-BE" dirty="0" err="1" smtClean="0"/>
              <a:t>prevention</a:t>
            </a:r>
            <a:r>
              <a:rPr lang="fr-BE" dirty="0" smtClean="0"/>
              <a:t>.</a:t>
            </a:r>
          </a:p>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8</a:t>
            </a:fld>
            <a:endParaRPr lang="en-GB"/>
          </a:p>
        </p:txBody>
      </p:sp>
    </p:spTree>
    <p:extLst>
      <p:ext uri="{BB962C8B-B14F-4D97-AF65-F5344CB8AC3E}">
        <p14:creationId xmlns:p14="http://schemas.microsoft.com/office/powerpoint/2010/main" val="3458957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Update/add/delete parts of the</a:t>
            </a:r>
            <a:r>
              <a:rPr lang="en-IE" baseline="0" dirty="0" smtClean="0"/>
              <a:t> copy right notice where appropriate.</a:t>
            </a:r>
          </a:p>
          <a:p>
            <a:r>
              <a:rPr lang="en-IE" baseline="0" dirty="0" smtClean="0"/>
              <a:t>More information: </a:t>
            </a:r>
            <a:r>
              <a:rPr lang="en-GB" dirty="0" smtClean="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smtClean="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smtClean="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smtClean="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smtClean="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smtClean="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069985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8244287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GB" dirty="0" err="1" smtClean="0">
                <a:solidFill>
                  <a:srgbClr val="FFC000"/>
                </a:solidFill>
              </a:rPr>
              <a:t>Construire</a:t>
            </a:r>
            <a:r>
              <a:rPr lang="en-GB" dirty="0" smtClean="0">
                <a:solidFill>
                  <a:srgbClr val="FFC000"/>
                </a:solidFill>
              </a:rPr>
              <a:t> la resilience </a:t>
            </a:r>
            <a:br>
              <a:rPr lang="en-GB" dirty="0" smtClean="0">
                <a:solidFill>
                  <a:srgbClr val="FFC000"/>
                </a:solidFill>
              </a:rPr>
            </a:br>
            <a:r>
              <a:rPr lang="en-GB" dirty="0" smtClean="0">
                <a:solidFill>
                  <a:srgbClr val="FFC000"/>
                </a:solidFill>
              </a:rPr>
              <a:t>des systems de santé</a:t>
            </a:r>
            <a:endParaRPr lang="en-GB" dirty="0">
              <a:solidFill>
                <a:srgbClr val="FFC000"/>
              </a:solidFill>
            </a:endParaRPr>
          </a:p>
        </p:txBody>
      </p:sp>
      <p:sp>
        <p:nvSpPr>
          <p:cNvPr id="7" name="Subtitle 6"/>
          <p:cNvSpPr>
            <a:spLocks noGrp="1"/>
          </p:cNvSpPr>
          <p:nvPr>
            <p:ph type="subTitle" idx="1"/>
          </p:nvPr>
        </p:nvSpPr>
        <p:spPr/>
        <p:txBody>
          <a:bodyPr/>
          <a:lstStyle/>
          <a:p>
            <a:pPr algn="r"/>
            <a:r>
              <a:rPr lang="en-GB" sz="2400" i="1" dirty="0" smtClean="0"/>
              <a:t>Metz, 28 </a:t>
            </a:r>
            <a:r>
              <a:rPr lang="en-GB" sz="2400" i="1" dirty="0" err="1" smtClean="0"/>
              <a:t>avril</a:t>
            </a:r>
            <a:r>
              <a:rPr lang="en-GB" sz="2400" i="1" dirty="0" smtClean="0"/>
              <a:t> 2022</a:t>
            </a:r>
            <a:endParaRPr lang="en-GB" sz="2400" i="1" dirty="0"/>
          </a:p>
        </p:txBody>
      </p:sp>
      <p:sp>
        <p:nvSpPr>
          <p:cNvPr id="8" name="Text Placeholder 7"/>
          <p:cNvSpPr>
            <a:spLocks noGrp="1"/>
          </p:cNvSpPr>
          <p:nvPr>
            <p:ph type="body" sz="quarter" idx="13"/>
          </p:nvPr>
        </p:nvSpPr>
        <p:spPr>
          <a:xfrm>
            <a:off x="4277360" y="5557903"/>
            <a:ext cx="6858953" cy="528998"/>
          </a:xfrm>
        </p:spPr>
        <p:txBody>
          <a:bodyPr/>
          <a:lstStyle/>
          <a:p>
            <a:r>
              <a:rPr lang="en-GB" dirty="0" smtClean="0"/>
              <a:t>		</a:t>
            </a:r>
            <a:r>
              <a:rPr lang="en-GB" dirty="0" smtClean="0">
                <a:solidFill>
                  <a:srgbClr val="FFC000"/>
                </a:solidFill>
              </a:rPr>
              <a:t>Pascal Boijmans </a:t>
            </a:r>
          </a:p>
          <a:p>
            <a:r>
              <a:rPr lang="en-GB" dirty="0" smtClean="0">
                <a:solidFill>
                  <a:srgbClr val="FFC000"/>
                </a:solidFill>
              </a:rPr>
              <a:t>		Commission </a:t>
            </a:r>
            <a:r>
              <a:rPr lang="en-GB" dirty="0" err="1" smtClean="0">
                <a:solidFill>
                  <a:srgbClr val="FFC000"/>
                </a:solidFill>
              </a:rPr>
              <a:t>européenne</a:t>
            </a:r>
            <a:r>
              <a:rPr lang="en-GB" dirty="0" smtClean="0">
                <a:solidFill>
                  <a:srgbClr val="FFC000"/>
                </a:solidFill>
              </a:rPr>
              <a:t>, DG REGIO</a:t>
            </a:r>
            <a:endParaRPr lang="en-GB" dirty="0">
              <a:solidFill>
                <a:srgbClr val="FFC000"/>
              </a:solidFill>
            </a:endParaRPr>
          </a:p>
        </p:txBody>
      </p:sp>
    </p:spTree>
    <p:extLst>
      <p:ext uri="{BB962C8B-B14F-4D97-AF65-F5344CB8AC3E}">
        <p14:creationId xmlns:p14="http://schemas.microsoft.com/office/powerpoint/2010/main" val="1121371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794933"/>
            <a:ext cx="11270382" cy="3912596"/>
          </a:xfrm>
        </p:spPr>
        <p:txBody>
          <a:bodyPr/>
          <a:lstStyle/>
          <a:p>
            <a:pPr>
              <a:spcAft>
                <a:spcPts val="0"/>
              </a:spcAft>
            </a:pPr>
            <a:r>
              <a:rPr lang="fr-BE" b="1" dirty="0" smtClean="0"/>
              <a:t>Elle a montré la fragilité des systèmes de santé transfrontaliers</a:t>
            </a:r>
          </a:p>
          <a:p>
            <a:pPr lvl="1">
              <a:spcAft>
                <a:spcPts val="0"/>
              </a:spcAft>
            </a:pPr>
            <a:r>
              <a:rPr lang="fr-BE" dirty="0" smtClean="0"/>
              <a:t>Insuffisance de plans d’urgence en place et opérationnels</a:t>
            </a:r>
          </a:p>
          <a:p>
            <a:pPr lvl="1">
              <a:spcAft>
                <a:spcPts val="0"/>
              </a:spcAft>
            </a:pPr>
            <a:r>
              <a:rPr lang="fr-BE" dirty="0" smtClean="0"/>
              <a:t>Manque de personnel médical si ceux-ci ne peuvent plus venir (frontières fermées)</a:t>
            </a:r>
          </a:p>
          <a:p>
            <a:pPr lvl="1">
              <a:spcAft>
                <a:spcPts val="0"/>
              </a:spcAft>
            </a:pPr>
            <a:r>
              <a:rPr lang="fr-BE" dirty="0" smtClean="0"/>
              <a:t>Difficulté d’accès aux soins pour les patients vivant de l’autre côté de la frontière</a:t>
            </a:r>
          </a:p>
          <a:p>
            <a:pPr lvl="1">
              <a:spcAft>
                <a:spcPts val="0"/>
              </a:spcAft>
            </a:pPr>
            <a:endParaRPr lang="fr-BE" dirty="0" smtClean="0"/>
          </a:p>
          <a:p>
            <a:pPr>
              <a:spcAft>
                <a:spcPts val="0"/>
              </a:spcAft>
            </a:pPr>
            <a:r>
              <a:rPr lang="fr-BE" b="1" dirty="0" smtClean="0"/>
              <a:t>Elle a aussi révélé le potentiel de coopération</a:t>
            </a:r>
          </a:p>
          <a:p>
            <a:pPr lvl="1">
              <a:spcAft>
                <a:spcPts val="0"/>
              </a:spcAft>
            </a:pPr>
            <a:r>
              <a:rPr lang="fr-BE" dirty="0" smtClean="0"/>
              <a:t>Manifestation de solidarités transfrontalières (matériel médical, patients)</a:t>
            </a:r>
          </a:p>
          <a:p>
            <a:pPr lvl="1">
              <a:spcAft>
                <a:spcPts val="0"/>
              </a:spcAft>
            </a:pPr>
            <a:r>
              <a:rPr lang="fr-BE" dirty="0" smtClean="0"/>
              <a:t>Expression d’un besoin de gouvernance </a:t>
            </a:r>
            <a:r>
              <a:rPr lang="fr-BE" dirty="0"/>
              <a:t>transfrontalière </a:t>
            </a:r>
            <a:r>
              <a:rPr lang="fr-BE" dirty="0" smtClean="0"/>
              <a:t>en matière de santé</a:t>
            </a:r>
            <a:endParaRPr lang="en-IE" dirty="0"/>
          </a:p>
          <a:p>
            <a:pPr lvl="1">
              <a:spcAft>
                <a:spcPts val="0"/>
              </a:spcAft>
            </a:pPr>
            <a:r>
              <a:rPr lang="fr-BE" dirty="0" smtClean="0"/>
              <a:t>Volonté de mieux se préparer (besoin d’anticipation: coordination, planification)</a:t>
            </a:r>
          </a:p>
          <a:p>
            <a:pPr lvl="1">
              <a:spcAft>
                <a:spcPts val="0"/>
              </a:spcAft>
            </a:pPr>
            <a:r>
              <a:rPr lang="fr-BE" dirty="0" smtClean="0"/>
              <a:t>Régions avec une gouvernance transfrontalière existante sont plus résilientes</a:t>
            </a:r>
            <a:endParaRPr lang="fr-BE" dirty="0"/>
          </a:p>
          <a:p>
            <a:pPr marL="457200" lvl="1" indent="0">
              <a:spcAft>
                <a:spcPts val="0"/>
              </a:spcAft>
              <a:buNone/>
            </a:pPr>
            <a:endParaRPr lang="fr-BE" dirty="0">
              <a:solidFill>
                <a:srgbClr val="FF0000"/>
              </a:solidFill>
            </a:endParaRPr>
          </a:p>
          <a:p>
            <a:pPr lvl="1">
              <a:spcAft>
                <a:spcPts val="0"/>
              </a:spcAft>
            </a:pPr>
            <a:endParaRPr lang="fr-BE" dirty="0" smtClean="0"/>
          </a:p>
          <a:p>
            <a:pPr lvl="1">
              <a:spcAft>
                <a:spcPts val="0"/>
              </a:spcAft>
            </a:pPr>
            <a:endParaRPr lang="fr-BE" dirty="0" smtClean="0"/>
          </a:p>
        </p:txBody>
      </p:sp>
      <p:sp>
        <p:nvSpPr>
          <p:cNvPr id="3" name="Title 2"/>
          <p:cNvSpPr>
            <a:spLocks noGrp="1"/>
          </p:cNvSpPr>
          <p:nvPr>
            <p:ph type="title"/>
          </p:nvPr>
        </p:nvSpPr>
        <p:spPr/>
        <p:txBody>
          <a:bodyPr/>
          <a:lstStyle/>
          <a:p>
            <a:r>
              <a:rPr lang="fr-BE" dirty="0" smtClean="0"/>
              <a:t>La crise </a:t>
            </a:r>
            <a:r>
              <a:rPr lang="fr-BE" dirty="0" err="1" smtClean="0"/>
              <a:t>covid</a:t>
            </a:r>
            <a:r>
              <a:rPr lang="fr-BE" dirty="0" smtClean="0"/>
              <a:t> a changé les choses</a:t>
            </a:r>
            <a:endParaRPr lang="en-IE" dirty="0"/>
          </a:p>
        </p:txBody>
      </p:sp>
    </p:spTree>
    <p:extLst>
      <p:ext uri="{BB962C8B-B14F-4D97-AF65-F5344CB8AC3E}">
        <p14:creationId xmlns:p14="http://schemas.microsoft.com/office/powerpoint/2010/main" val="1473597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67267" y="1515533"/>
            <a:ext cx="11422735" cy="4191996"/>
          </a:xfrm>
        </p:spPr>
        <p:txBody>
          <a:bodyPr/>
          <a:lstStyle/>
          <a:p>
            <a:pPr>
              <a:spcAft>
                <a:spcPts val="0"/>
              </a:spcAft>
            </a:pPr>
            <a:r>
              <a:rPr lang="fr-BE" b="1" dirty="0" smtClean="0"/>
              <a:t>Gouvernance </a:t>
            </a:r>
          </a:p>
          <a:p>
            <a:pPr lvl="1">
              <a:spcAft>
                <a:spcPts val="0"/>
              </a:spcAft>
            </a:pPr>
            <a:r>
              <a:rPr lang="fr-BE" dirty="0" smtClean="0"/>
              <a:t>Accords entre </a:t>
            </a:r>
            <a:r>
              <a:rPr lang="fr-BE" dirty="0" err="1" smtClean="0"/>
              <a:t>Etats</a:t>
            </a:r>
            <a:r>
              <a:rPr lang="fr-BE" dirty="0" smtClean="0"/>
              <a:t> (Zone organisée d’accès aux soins transfrontaliers: ZOAST)</a:t>
            </a:r>
            <a:endParaRPr lang="fr-BE" dirty="0" smtClean="0">
              <a:solidFill>
                <a:srgbClr val="FF0000"/>
              </a:solidFill>
            </a:endParaRPr>
          </a:p>
          <a:p>
            <a:pPr lvl="1">
              <a:spcAft>
                <a:spcPts val="0"/>
              </a:spcAft>
            </a:pPr>
            <a:r>
              <a:rPr lang="fr-BE" dirty="0" smtClean="0"/>
              <a:t>Identification et résolution d’obstacles (administratifs et juridiques) – B-solutions</a:t>
            </a:r>
          </a:p>
          <a:p>
            <a:pPr lvl="1">
              <a:spcAft>
                <a:spcPts val="0"/>
              </a:spcAft>
            </a:pPr>
            <a:r>
              <a:rPr lang="fr-BE" dirty="0" smtClean="0"/>
              <a:t>Stratégies transfrontalières (exemple: COSAN en Grande Région, Healthacross AUT-CZ-SK)</a:t>
            </a:r>
          </a:p>
          <a:p>
            <a:pPr lvl="1"/>
            <a:r>
              <a:rPr lang="fr-BE" dirty="0" smtClean="0"/>
              <a:t>Données transfrontalières, régionales et comparables en matière de santé (ex. : </a:t>
            </a:r>
            <a:r>
              <a:rPr lang="fr-BE" dirty="0" err="1" smtClean="0"/>
              <a:t>Euregional</a:t>
            </a:r>
            <a:r>
              <a:rPr lang="fr-BE" dirty="0" smtClean="0"/>
              <a:t> </a:t>
            </a:r>
            <a:r>
              <a:rPr lang="fr-BE" dirty="0" err="1" smtClean="0"/>
              <a:t>Health</a:t>
            </a:r>
            <a:r>
              <a:rPr lang="fr-BE" dirty="0" smtClean="0"/>
              <a:t> Atlas in </a:t>
            </a:r>
            <a:r>
              <a:rPr lang="fr-BE" dirty="0" smtClean="0"/>
              <a:t>EMR (NL-BE-DE), </a:t>
            </a:r>
            <a:r>
              <a:rPr lang="fr-BE" dirty="0" smtClean="0"/>
              <a:t>ou </a:t>
            </a:r>
            <a:r>
              <a:rPr lang="fr-BE" dirty="0" err="1" smtClean="0"/>
              <a:t>Gedidot</a:t>
            </a:r>
            <a:r>
              <a:rPr lang="fr-BE" dirty="0" smtClean="0"/>
              <a:t> </a:t>
            </a:r>
            <a:r>
              <a:rPr lang="fr-BE" dirty="0" smtClean="0"/>
              <a:t>(sur </a:t>
            </a:r>
            <a:r>
              <a:rPr lang="fr-BE" dirty="0" smtClean="0"/>
              <a:t>BE-FR)</a:t>
            </a:r>
            <a:endParaRPr lang="fr-BE" dirty="0" smtClean="0">
              <a:solidFill>
                <a:srgbClr val="FF0000"/>
              </a:solidFill>
            </a:endParaRPr>
          </a:p>
          <a:p>
            <a:pPr>
              <a:spcAft>
                <a:spcPts val="0"/>
              </a:spcAft>
            </a:pPr>
            <a:r>
              <a:rPr lang="fr-BE" b="1" dirty="0" smtClean="0"/>
              <a:t>Analyses</a:t>
            </a:r>
          </a:p>
          <a:p>
            <a:pPr lvl="1">
              <a:spcAft>
                <a:spcPts val="0"/>
              </a:spcAft>
            </a:pPr>
            <a:r>
              <a:rPr lang="fr-BE" dirty="0" smtClean="0"/>
              <a:t>Plusieurs études </a:t>
            </a:r>
            <a:r>
              <a:rPr lang="fr-BE" dirty="0" smtClean="0"/>
              <a:t>menés: </a:t>
            </a:r>
          </a:p>
          <a:p>
            <a:pPr lvl="1">
              <a:spcAft>
                <a:spcPts val="0"/>
              </a:spcAft>
            </a:pPr>
            <a:r>
              <a:rPr lang="fr-BE" dirty="0" smtClean="0"/>
              <a:t>2018 </a:t>
            </a:r>
            <a:r>
              <a:rPr lang="fr-BE" dirty="0" err="1" smtClean="0"/>
              <a:t>Study</a:t>
            </a:r>
            <a:r>
              <a:rPr lang="fr-BE" dirty="0" smtClean="0"/>
              <a:t> on </a:t>
            </a:r>
            <a:r>
              <a:rPr lang="fr-BE" dirty="0" err="1" smtClean="0"/>
              <a:t>Cross-border</a:t>
            </a:r>
            <a:r>
              <a:rPr lang="fr-BE" dirty="0" smtClean="0"/>
              <a:t> </a:t>
            </a:r>
            <a:r>
              <a:rPr lang="fr-BE" dirty="0" err="1" smtClean="0"/>
              <a:t>health</a:t>
            </a:r>
            <a:r>
              <a:rPr lang="fr-BE" dirty="0" smtClean="0"/>
              <a:t> </a:t>
            </a:r>
            <a:r>
              <a:rPr lang="fr-BE" dirty="0" err="1" smtClean="0"/>
              <a:t>cooperation</a:t>
            </a:r>
            <a:endParaRPr lang="fr-BE" dirty="0" smtClean="0"/>
          </a:p>
          <a:p>
            <a:pPr lvl="1">
              <a:spcAft>
                <a:spcPts val="0"/>
              </a:spcAft>
            </a:pPr>
            <a:r>
              <a:rPr lang="fr-BE" dirty="0" smtClean="0"/>
              <a:t>Rapport </a:t>
            </a:r>
            <a:r>
              <a:rPr lang="fr-BE" dirty="0" smtClean="0"/>
              <a:t>La MOT sur l’impact COVID en </a:t>
            </a:r>
            <a:r>
              <a:rPr lang="fr-BE" dirty="0" smtClean="0"/>
              <a:t>2020 </a:t>
            </a:r>
          </a:p>
          <a:p>
            <a:pPr lvl="1">
              <a:spcAft>
                <a:spcPts val="0"/>
              </a:spcAft>
            </a:pPr>
            <a:r>
              <a:rPr lang="fr-BE" dirty="0" smtClean="0"/>
              <a:t>Rapport </a:t>
            </a:r>
            <a:r>
              <a:rPr lang="fr-BE" dirty="0" smtClean="0"/>
              <a:t>2021 de la commission REGI</a:t>
            </a:r>
            <a:r>
              <a:rPr lang="fr-BE" dirty="0" smtClean="0"/>
              <a:t>, Parlement européen </a:t>
            </a:r>
          </a:p>
          <a:p>
            <a:pPr lvl="1">
              <a:spcAft>
                <a:spcPts val="0"/>
              </a:spcAft>
            </a:pPr>
            <a:r>
              <a:rPr lang="fr-BE" dirty="0" smtClean="0"/>
              <a:t>Rapport </a:t>
            </a:r>
            <a:r>
              <a:rPr lang="fr-BE" dirty="0" smtClean="0"/>
              <a:t>AEBR sur la mobilité </a:t>
            </a:r>
            <a:r>
              <a:rPr lang="fr-BE" dirty="0" smtClean="0"/>
              <a:t>transfrontalière </a:t>
            </a:r>
            <a:r>
              <a:rPr lang="fr-BE" dirty="0" smtClean="0"/>
              <a:t>des patients en </a:t>
            </a:r>
            <a:r>
              <a:rPr lang="fr-BE" dirty="0" smtClean="0"/>
              <a:t>2022</a:t>
            </a:r>
            <a:endParaRPr lang="en-IE" dirty="0"/>
          </a:p>
        </p:txBody>
      </p:sp>
      <p:sp>
        <p:nvSpPr>
          <p:cNvPr id="3" name="Title 2"/>
          <p:cNvSpPr>
            <a:spLocks noGrp="1"/>
          </p:cNvSpPr>
          <p:nvPr>
            <p:ph type="title"/>
          </p:nvPr>
        </p:nvSpPr>
        <p:spPr/>
        <p:txBody>
          <a:bodyPr/>
          <a:lstStyle/>
          <a:p>
            <a:r>
              <a:rPr lang="fr-BE" dirty="0" smtClean="0"/>
              <a:t>Beaucoup a déjà été fait</a:t>
            </a:r>
            <a:endParaRPr lang="en-IE" dirty="0"/>
          </a:p>
        </p:txBody>
      </p:sp>
    </p:spTree>
    <p:extLst>
      <p:ext uri="{BB962C8B-B14F-4D97-AF65-F5344CB8AC3E}">
        <p14:creationId xmlns:p14="http://schemas.microsoft.com/office/powerpoint/2010/main" val="1829241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50333" y="1151467"/>
            <a:ext cx="11387667" cy="5113865"/>
          </a:xfrm>
        </p:spPr>
        <p:txBody>
          <a:bodyPr/>
          <a:lstStyle/>
          <a:p>
            <a:r>
              <a:rPr lang="fr-BE" sz="2200" dirty="0"/>
              <a:t>Un grande </a:t>
            </a:r>
            <a:r>
              <a:rPr lang="fr-BE" sz="2200" dirty="0" smtClean="0"/>
              <a:t>majorité </a:t>
            </a:r>
            <a:r>
              <a:rPr lang="fr-BE" sz="2200" dirty="0"/>
              <a:t>des </a:t>
            </a:r>
            <a:r>
              <a:rPr lang="fr-BE" sz="2200" dirty="0" smtClean="0"/>
              <a:t>projets financés jusqu'à présent portaient sur le </a:t>
            </a:r>
            <a:r>
              <a:rPr lang="fr-BE" sz="2200" dirty="0"/>
              <a:t>renforcement et l’amélioration de la </a:t>
            </a:r>
            <a:r>
              <a:rPr lang="fr-BE" sz="2200" b="1" dirty="0"/>
              <a:t>coopération institutionnelle </a:t>
            </a:r>
            <a:r>
              <a:rPr lang="fr-BE" sz="2200" dirty="0"/>
              <a:t>et l’accroissement de </a:t>
            </a:r>
            <a:r>
              <a:rPr lang="fr-BE" sz="2200" dirty="0" smtClean="0"/>
              <a:t>l’</a:t>
            </a:r>
            <a:r>
              <a:rPr lang="fr-BE" sz="2200" b="1" dirty="0" smtClean="0"/>
              <a:t>innovation</a:t>
            </a:r>
            <a:r>
              <a:rPr lang="fr-BE" sz="2200" dirty="0" smtClean="0"/>
              <a:t>, la </a:t>
            </a:r>
            <a:r>
              <a:rPr lang="fr-BE" sz="2200" b="1" dirty="0" smtClean="0"/>
              <a:t>formation, le </a:t>
            </a:r>
            <a:r>
              <a:rPr lang="fr-BE" sz="2200" b="1" dirty="0"/>
              <a:t>traitement et le </a:t>
            </a:r>
            <a:r>
              <a:rPr lang="fr-BE" sz="2200" b="1" dirty="0" smtClean="0"/>
              <a:t>diagnostic, l’équipement, </a:t>
            </a:r>
            <a:r>
              <a:rPr lang="fr-BE" sz="2200" b="1" dirty="0"/>
              <a:t>les soins d’urgence</a:t>
            </a:r>
            <a:r>
              <a:rPr lang="fr-BE" sz="2200" dirty="0" smtClean="0"/>
              <a:t>.</a:t>
            </a:r>
            <a:endParaRPr lang="fr-BE" sz="2200" dirty="0"/>
          </a:p>
          <a:p>
            <a:r>
              <a:rPr lang="fr-BE" sz="2200" dirty="0"/>
              <a:t>Le secteur de la santé étant </a:t>
            </a:r>
            <a:r>
              <a:rPr lang="fr-BE" sz="2200" b="1" dirty="0"/>
              <a:t>fortement réglementé</a:t>
            </a:r>
            <a:r>
              <a:rPr lang="fr-BE" sz="2200" dirty="0"/>
              <a:t>, la coopération transfrontalière suppose </a:t>
            </a:r>
            <a:r>
              <a:rPr lang="fr-BE" sz="2200" dirty="0" smtClean="0"/>
              <a:t>la </a:t>
            </a:r>
            <a:r>
              <a:rPr lang="fr-BE" sz="2200" dirty="0"/>
              <a:t>participation d’un large éventail de partenaires et des formes spécifiques de </a:t>
            </a:r>
            <a:r>
              <a:rPr lang="fr-BE" sz="2200" b="1" dirty="0"/>
              <a:t>gouvernance multi-acteurs et </a:t>
            </a:r>
            <a:r>
              <a:rPr lang="fr-BE" sz="2200" b="1" dirty="0" smtClean="0"/>
              <a:t>multi-niveaux</a:t>
            </a:r>
            <a:r>
              <a:rPr lang="fr-BE" sz="2200" dirty="0" smtClean="0"/>
              <a:t>. Pour cela aussi la </a:t>
            </a:r>
            <a:r>
              <a:rPr lang="fr-BE" sz="2200" dirty="0"/>
              <a:t>coopération transfrontalière se heurte à des </a:t>
            </a:r>
            <a:r>
              <a:rPr lang="fr-BE" sz="2200" b="1" dirty="0"/>
              <a:t>obstacles </a:t>
            </a:r>
            <a:r>
              <a:rPr lang="fr-BE" sz="2200" b="1" dirty="0" smtClean="0"/>
              <a:t>persistants</a:t>
            </a:r>
          </a:p>
          <a:p>
            <a:r>
              <a:rPr lang="fr-BE" sz="2200" b="1" dirty="0" smtClean="0"/>
              <a:t>L’absence de données </a:t>
            </a:r>
            <a:r>
              <a:rPr lang="fr-BE" sz="2200" dirty="0" smtClean="0"/>
              <a:t>de santé appropriées, </a:t>
            </a:r>
            <a:r>
              <a:rPr lang="fr-BE" sz="2200" dirty="0" smtClean="0"/>
              <a:t>harmonisées </a:t>
            </a:r>
            <a:r>
              <a:rPr lang="fr-BE" sz="2200" dirty="0" smtClean="0"/>
              <a:t>et comparables</a:t>
            </a:r>
            <a:r>
              <a:rPr lang="fr-BE" sz="2200" smtClean="0"/>
              <a:t>, </a:t>
            </a:r>
            <a:r>
              <a:rPr lang="fr-BE" sz="2200" smtClean="0"/>
              <a:t>d’informations simplifiées destinées </a:t>
            </a:r>
            <a:r>
              <a:rPr lang="fr-BE" sz="2200" dirty="0" smtClean="0"/>
              <a:t>aux patients et aux personnels médical ainsi que les différences systémiques des services de santés entravent le développement d’une offre transfrontalières de services commun de santé</a:t>
            </a:r>
          </a:p>
          <a:p>
            <a:r>
              <a:rPr lang="fr-BE" sz="2200" dirty="0" smtClean="0"/>
              <a:t>Les </a:t>
            </a:r>
            <a:r>
              <a:rPr lang="fr-BE" sz="2200" b="1" dirty="0"/>
              <a:t>structures intermédiaires </a:t>
            </a:r>
            <a:r>
              <a:rPr lang="fr-BE" sz="2200" dirty="0"/>
              <a:t>(GECT, observatoires, réseaux, </a:t>
            </a:r>
            <a:r>
              <a:rPr lang="fr-BE" sz="2200" dirty="0" smtClean="0"/>
              <a:t>etc</a:t>
            </a:r>
            <a:r>
              <a:rPr lang="fr-BE" sz="2200" dirty="0"/>
              <a:t>.) </a:t>
            </a:r>
            <a:r>
              <a:rPr lang="fr-BE" sz="2200" dirty="0" smtClean="0"/>
              <a:t>jouent un rôle essentiel de coordination et renforcement institutionnel</a:t>
            </a:r>
            <a:endParaRPr lang="fr-BE" sz="2200" dirty="0"/>
          </a:p>
          <a:p>
            <a:endParaRPr lang="fr-BE" sz="2200" dirty="0" smtClean="0"/>
          </a:p>
          <a:p>
            <a:endParaRPr lang="fr-BE" sz="2200" dirty="0">
              <a:solidFill>
                <a:srgbClr val="FF0000"/>
              </a:solidFill>
            </a:endParaRPr>
          </a:p>
          <a:p>
            <a:endParaRPr lang="fr-BE" sz="2200" dirty="0"/>
          </a:p>
        </p:txBody>
      </p:sp>
      <p:sp>
        <p:nvSpPr>
          <p:cNvPr id="3" name="Title 2"/>
          <p:cNvSpPr>
            <a:spLocks noGrp="1"/>
          </p:cNvSpPr>
          <p:nvPr>
            <p:ph type="title"/>
          </p:nvPr>
        </p:nvSpPr>
        <p:spPr>
          <a:xfrm>
            <a:off x="911456" y="161126"/>
            <a:ext cx="10515600" cy="782357"/>
          </a:xfrm>
        </p:spPr>
        <p:txBody>
          <a:bodyPr/>
          <a:lstStyle/>
          <a:p>
            <a:r>
              <a:rPr lang="fr-BE" dirty="0" smtClean="0"/>
              <a:t>Quelques leçons apprises</a:t>
            </a:r>
            <a:endParaRPr lang="fr-BE" dirty="0"/>
          </a:p>
        </p:txBody>
      </p:sp>
    </p:spTree>
    <p:extLst>
      <p:ext uri="{BB962C8B-B14F-4D97-AF65-F5344CB8AC3E}">
        <p14:creationId xmlns:p14="http://schemas.microsoft.com/office/powerpoint/2010/main" val="370442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0267" y="1515532"/>
            <a:ext cx="11303631" cy="4809067"/>
          </a:xfrm>
        </p:spPr>
        <p:txBody>
          <a:bodyPr/>
          <a:lstStyle/>
          <a:p>
            <a:r>
              <a:rPr lang="fr-BE" dirty="0"/>
              <a:t>Au moins </a:t>
            </a:r>
            <a:r>
              <a:rPr lang="fr-BE" b="1" dirty="0"/>
              <a:t>465 projets Interreg </a:t>
            </a:r>
            <a:r>
              <a:rPr lang="fr-BE" b="1" dirty="0" smtClean="0"/>
              <a:t> </a:t>
            </a:r>
            <a:r>
              <a:rPr lang="fr-BE" dirty="0" smtClean="0"/>
              <a:t>ont été financés </a:t>
            </a:r>
            <a:r>
              <a:rPr lang="fr-BE" dirty="0"/>
              <a:t>en matière de « services sociaux et santé » pendant 2014-20 </a:t>
            </a:r>
            <a:r>
              <a:rPr lang="fr-BE" sz="1800" dirty="0" smtClean="0"/>
              <a:t>(source: </a:t>
            </a:r>
            <a:r>
              <a:rPr lang="fr-BE" sz="1800" dirty="0" err="1" smtClean="0"/>
              <a:t>Keep</a:t>
            </a:r>
            <a:r>
              <a:rPr lang="fr-BE" sz="1800" dirty="0" smtClean="0"/>
              <a:t> </a:t>
            </a:r>
            <a:r>
              <a:rPr lang="fr-BE" sz="1800" dirty="0"/>
              <a:t>data base</a:t>
            </a:r>
            <a:r>
              <a:rPr lang="fr-BE" sz="1800" dirty="0" smtClean="0"/>
              <a:t>). </a:t>
            </a:r>
            <a:endParaRPr lang="fr-BE" sz="1800" dirty="0">
              <a:solidFill>
                <a:srgbClr val="FF0000"/>
              </a:solidFill>
            </a:endParaRPr>
          </a:p>
          <a:p>
            <a:r>
              <a:rPr lang="fr-BE" b="1" dirty="0" smtClean="0"/>
              <a:t>Quelques </a:t>
            </a:r>
            <a:r>
              <a:rPr lang="fr-BE" b="1" dirty="0" smtClean="0"/>
              <a:t>projets exemplaires</a:t>
            </a:r>
            <a:r>
              <a:rPr lang="fr-BE" dirty="0" smtClean="0"/>
              <a:t>: </a:t>
            </a:r>
          </a:p>
          <a:p>
            <a:pPr lvl="1"/>
            <a:r>
              <a:rPr lang="fr-BE" dirty="0" smtClean="0"/>
              <a:t>LU/BE/FR/DE: Création </a:t>
            </a:r>
            <a:r>
              <a:rPr lang="fr-BE" dirty="0" smtClean="0"/>
              <a:t>d’une équipe transfrontalière de </a:t>
            </a:r>
            <a:r>
              <a:rPr lang="fr-BE" b="1" dirty="0" err="1" smtClean="0"/>
              <a:t>protonthérapie</a:t>
            </a:r>
            <a:r>
              <a:rPr lang="fr-BE" dirty="0" smtClean="0"/>
              <a:t> pour faciliter l’accès à la </a:t>
            </a:r>
            <a:r>
              <a:rPr lang="fr-BE" dirty="0" err="1" smtClean="0"/>
              <a:t>protonthérapie</a:t>
            </a:r>
            <a:r>
              <a:rPr lang="fr-BE" dirty="0" smtClean="0"/>
              <a:t> aux citoyens de la Grande Région (€ 4 million; 2014-20)</a:t>
            </a:r>
          </a:p>
          <a:p>
            <a:pPr lvl="1"/>
            <a:r>
              <a:rPr lang="fr-BE" dirty="0" smtClean="0"/>
              <a:t>ES/PT: Création </a:t>
            </a:r>
            <a:r>
              <a:rPr lang="fr-BE" dirty="0" smtClean="0"/>
              <a:t>d’un </a:t>
            </a:r>
            <a:r>
              <a:rPr lang="fr-BE" b="1" dirty="0" smtClean="0"/>
              <a:t>hôpital mobile </a:t>
            </a:r>
            <a:r>
              <a:rPr lang="fr-BE" dirty="0" smtClean="0"/>
              <a:t>sur la frontière franco-espagnole pour servir en cas catastrophes ou en zones  difficiles d’accès, puis redéployé dans la lutte anti-COVID</a:t>
            </a:r>
          </a:p>
          <a:p>
            <a:pPr lvl="1"/>
            <a:r>
              <a:rPr lang="fr-BE" dirty="0" smtClean="0"/>
              <a:t>IT/SI: Création </a:t>
            </a:r>
            <a:r>
              <a:rPr lang="fr-BE" dirty="0" smtClean="0"/>
              <a:t>d’un </a:t>
            </a:r>
            <a:r>
              <a:rPr lang="fr-BE" b="1" dirty="0" smtClean="0"/>
              <a:t>service unique de réservation de services sociaux et de santé </a:t>
            </a:r>
            <a:r>
              <a:rPr lang="fr-BE" dirty="0" smtClean="0"/>
              <a:t>et de trois équipes médicales transfrontalières (en santé mental, autisme et grossesse) pour les villes de Gorizia/Nova </a:t>
            </a:r>
            <a:r>
              <a:rPr lang="fr-BE" dirty="0" err="1" smtClean="0"/>
              <a:t>Gorica</a:t>
            </a:r>
            <a:r>
              <a:rPr lang="fr-BE" dirty="0" smtClean="0"/>
              <a:t> (€ 5M)</a:t>
            </a:r>
            <a:endParaRPr lang="fr-BE" dirty="0"/>
          </a:p>
        </p:txBody>
      </p:sp>
      <p:sp>
        <p:nvSpPr>
          <p:cNvPr id="3" name="Title 2"/>
          <p:cNvSpPr>
            <a:spLocks noGrp="1"/>
          </p:cNvSpPr>
          <p:nvPr>
            <p:ph type="title"/>
          </p:nvPr>
        </p:nvSpPr>
        <p:spPr>
          <a:xfrm>
            <a:off x="987655" y="135727"/>
            <a:ext cx="10515600" cy="782357"/>
          </a:xfrm>
        </p:spPr>
        <p:txBody>
          <a:bodyPr/>
          <a:lstStyle/>
          <a:p>
            <a:r>
              <a:rPr lang="fr-BE" dirty="0" smtClean="0"/>
              <a:t>Exemples </a:t>
            </a:r>
            <a:r>
              <a:rPr lang="fr-BE" dirty="0" smtClean="0"/>
              <a:t>de projets Interreg sur la santé</a:t>
            </a:r>
            <a:endParaRPr lang="en-IE" dirty="0"/>
          </a:p>
        </p:txBody>
      </p:sp>
    </p:spTree>
    <p:extLst>
      <p:ext uri="{BB962C8B-B14F-4D97-AF65-F5344CB8AC3E}">
        <p14:creationId xmlns:p14="http://schemas.microsoft.com/office/powerpoint/2010/main" val="32408308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0705" y="1507258"/>
            <a:ext cx="11425016" cy="4338634"/>
          </a:xfrm>
        </p:spPr>
        <p:txBody>
          <a:bodyPr/>
          <a:lstStyle/>
          <a:p>
            <a:r>
              <a:rPr lang="fr-BE" sz="2200" dirty="0" smtClean="0">
                <a:solidFill>
                  <a:schemeClr val="tx1">
                    <a:lumMod val="50000"/>
                  </a:schemeClr>
                </a:solidFill>
              </a:rPr>
              <a:t>Ex.: les ambulances belges ne peuvent pas opérer en France à cause de définitions différentes (une « ambulance » belge n’est pas forcément équipée pour donner les premiers soins) &gt; Il faudrait modifier la convention franco-belge</a:t>
            </a:r>
          </a:p>
          <a:p>
            <a:pPr marL="0" indent="0">
              <a:buNone/>
            </a:pPr>
            <a:r>
              <a:rPr lang="fr-BE" sz="2200" dirty="0" smtClean="0"/>
              <a:t>Sur base de l’expérience </a:t>
            </a:r>
            <a:r>
              <a:rPr lang="fr-BE" sz="2200" b="1" dirty="0" smtClean="0"/>
              <a:t>b-solutions</a:t>
            </a:r>
            <a:r>
              <a:rPr lang="fr-BE" sz="2200" dirty="0" smtClean="0"/>
              <a:t>, les </a:t>
            </a:r>
            <a:r>
              <a:rPr lang="fr-BE" sz="2200" dirty="0"/>
              <a:t>exemples typiques d’obstacles dans le secteur de la </a:t>
            </a:r>
            <a:r>
              <a:rPr lang="fr-BE" sz="2200" dirty="0" smtClean="0"/>
              <a:t>santé relèvent de: </a:t>
            </a:r>
            <a:endParaRPr lang="fr-BE" sz="2200" dirty="0"/>
          </a:p>
          <a:p>
            <a:pPr>
              <a:buFont typeface="Wingdings" panose="05000000000000000000" pitchFamily="2" charset="2"/>
              <a:buChar char="ü"/>
            </a:pPr>
            <a:r>
              <a:rPr lang="fr-BE" sz="2200" dirty="0" smtClean="0"/>
              <a:t>problèmes </a:t>
            </a:r>
            <a:r>
              <a:rPr lang="fr-BE" sz="2200" dirty="0"/>
              <a:t>concernant la prestation de certains services et le </a:t>
            </a:r>
            <a:r>
              <a:rPr lang="fr-BE" sz="2200" b="1" dirty="0"/>
              <a:t>remboursement des frais médicaux</a:t>
            </a:r>
            <a:r>
              <a:rPr lang="fr-BE" sz="2200" dirty="0"/>
              <a:t>, exacerbés par un manque de coordination entre les acteurs concernés</a:t>
            </a:r>
          </a:p>
          <a:p>
            <a:pPr>
              <a:buFont typeface="Wingdings" panose="05000000000000000000" pitchFamily="2" charset="2"/>
              <a:buChar char="ü"/>
            </a:pPr>
            <a:r>
              <a:rPr lang="fr-BE" sz="2200" dirty="0" smtClean="0"/>
              <a:t>l’existence </a:t>
            </a:r>
            <a:r>
              <a:rPr lang="fr-BE" sz="2200" dirty="0"/>
              <a:t>de procédures lourdes régissant la </a:t>
            </a:r>
            <a:r>
              <a:rPr lang="fr-BE" sz="2200" b="1" dirty="0"/>
              <a:t>reconnaissance des qualifications </a:t>
            </a:r>
            <a:r>
              <a:rPr lang="fr-BE" sz="2200" dirty="0"/>
              <a:t>et l’embauche de personnel médical étranger</a:t>
            </a:r>
          </a:p>
          <a:p>
            <a:pPr>
              <a:buFont typeface="Wingdings" panose="05000000000000000000" pitchFamily="2" charset="2"/>
              <a:buChar char="ü"/>
            </a:pPr>
            <a:r>
              <a:rPr lang="fr-BE" sz="2200" dirty="0"/>
              <a:t>l</a:t>
            </a:r>
            <a:r>
              <a:rPr lang="fr-BE" sz="2200" dirty="0" smtClean="0"/>
              <a:t>a </a:t>
            </a:r>
            <a:r>
              <a:rPr lang="fr-BE" sz="2200" b="1" dirty="0" smtClean="0"/>
              <a:t>complexité </a:t>
            </a:r>
            <a:r>
              <a:rPr lang="fr-BE" sz="2200" b="1" dirty="0"/>
              <a:t>globale des systèmes de </a:t>
            </a:r>
            <a:r>
              <a:rPr lang="fr-BE" sz="2200" b="1" dirty="0" smtClean="0"/>
              <a:t>gouvernance en matière de santé</a:t>
            </a:r>
            <a:r>
              <a:rPr lang="fr-BE" sz="2200" dirty="0" smtClean="0"/>
              <a:t>, avec une multitude d’acteurs intervenant</a:t>
            </a:r>
            <a:endParaRPr lang="fr-BE" sz="2200" dirty="0"/>
          </a:p>
          <a:p>
            <a:endParaRPr lang="en-IE" dirty="0"/>
          </a:p>
        </p:txBody>
      </p:sp>
      <p:sp>
        <p:nvSpPr>
          <p:cNvPr id="3" name="Title 2"/>
          <p:cNvSpPr>
            <a:spLocks noGrp="1"/>
          </p:cNvSpPr>
          <p:nvPr>
            <p:ph type="title"/>
          </p:nvPr>
        </p:nvSpPr>
        <p:spPr/>
        <p:txBody>
          <a:bodyPr/>
          <a:lstStyle/>
          <a:p>
            <a:r>
              <a:rPr lang="fr-BE" dirty="0" smtClean="0"/>
              <a:t>Exemples </a:t>
            </a:r>
            <a:r>
              <a:rPr lang="fr-BE" dirty="0" smtClean="0"/>
              <a:t>d’obstacles frontaliers sur la santé</a:t>
            </a:r>
            <a:endParaRPr lang="en-IE" dirty="0"/>
          </a:p>
        </p:txBody>
      </p:sp>
    </p:spTree>
    <p:extLst>
      <p:ext uri="{BB962C8B-B14F-4D97-AF65-F5344CB8AC3E}">
        <p14:creationId xmlns:p14="http://schemas.microsoft.com/office/powerpoint/2010/main" val="35887357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8867" y="1219200"/>
            <a:ext cx="11410838" cy="4775200"/>
          </a:xfrm>
        </p:spPr>
        <p:txBody>
          <a:bodyPr/>
          <a:lstStyle/>
          <a:p>
            <a:pPr>
              <a:spcAft>
                <a:spcPts val="0"/>
              </a:spcAft>
            </a:pPr>
            <a:r>
              <a:rPr lang="fr-BE" b="1" dirty="0" smtClean="0"/>
              <a:t>Amélioration services publics transfrontaliers (y compris santé)</a:t>
            </a:r>
          </a:p>
          <a:p>
            <a:pPr lvl="1">
              <a:spcAft>
                <a:spcPts val="0"/>
              </a:spcAft>
            </a:pPr>
            <a:r>
              <a:rPr lang="fr-BE" dirty="0" smtClean="0"/>
              <a:t>Rapport CE: « EU </a:t>
            </a:r>
            <a:r>
              <a:rPr lang="fr-BE" dirty="0" smtClean="0"/>
              <a:t>Border </a:t>
            </a:r>
            <a:r>
              <a:rPr lang="fr-BE" dirty="0" err="1" smtClean="0"/>
              <a:t>regions</a:t>
            </a:r>
            <a:r>
              <a:rPr lang="fr-BE" dirty="0" smtClean="0"/>
              <a:t> living </a:t>
            </a:r>
            <a:r>
              <a:rPr lang="fr-BE" dirty="0" err="1" smtClean="0"/>
              <a:t>labs</a:t>
            </a:r>
            <a:r>
              <a:rPr lang="fr-BE" dirty="0" smtClean="0"/>
              <a:t> of EU </a:t>
            </a:r>
            <a:r>
              <a:rPr lang="fr-BE" dirty="0" err="1" smtClean="0"/>
              <a:t>integration</a:t>
            </a:r>
            <a:r>
              <a:rPr lang="fr-BE" dirty="0" smtClean="0"/>
              <a:t> (2021</a:t>
            </a:r>
            <a:r>
              <a:rPr lang="fr-BE" dirty="0" smtClean="0"/>
              <a:t>) »</a:t>
            </a:r>
            <a:endParaRPr lang="fr-BE" dirty="0" smtClean="0"/>
          </a:p>
          <a:p>
            <a:pPr lvl="1">
              <a:spcAft>
                <a:spcPts val="0"/>
              </a:spcAft>
            </a:pPr>
            <a:r>
              <a:rPr lang="fr-BE" dirty="0" smtClean="0"/>
              <a:t>Numérisation et interopérabilité (</a:t>
            </a:r>
            <a:r>
              <a:rPr lang="fr-BE" dirty="0" err="1" smtClean="0"/>
              <a:t>Health</a:t>
            </a:r>
            <a:r>
              <a:rPr lang="fr-BE" dirty="0" smtClean="0"/>
              <a:t> data </a:t>
            </a:r>
            <a:r>
              <a:rPr lang="fr-BE" dirty="0" err="1" smtClean="0"/>
              <a:t>space</a:t>
            </a:r>
            <a:r>
              <a:rPr lang="fr-BE" dirty="0" smtClean="0"/>
              <a:t>)</a:t>
            </a:r>
          </a:p>
          <a:p>
            <a:pPr lvl="1">
              <a:spcAft>
                <a:spcPts val="0"/>
              </a:spcAft>
            </a:pPr>
            <a:r>
              <a:rPr lang="fr-BE" dirty="0" smtClean="0"/>
              <a:t>Suivi de l’évaluation de la Directive sur les </a:t>
            </a:r>
            <a:r>
              <a:rPr lang="fr-FR" dirty="0" smtClean="0"/>
              <a:t>droits </a:t>
            </a:r>
            <a:r>
              <a:rPr lang="fr-FR" dirty="0"/>
              <a:t>des patients </a:t>
            </a:r>
            <a:r>
              <a:rPr lang="fr-FR" dirty="0" smtClean="0"/>
              <a:t>transfrontaliers</a:t>
            </a:r>
          </a:p>
          <a:p>
            <a:pPr lvl="1">
              <a:spcAft>
                <a:spcPts val="0"/>
              </a:spcAft>
            </a:pPr>
            <a:r>
              <a:rPr lang="fr-BE" dirty="0" err="1" smtClean="0"/>
              <a:t>EU4Health</a:t>
            </a:r>
            <a:r>
              <a:rPr lang="fr-BE" dirty="0" smtClean="0"/>
              <a:t>: networking to exchange good practices and </a:t>
            </a:r>
            <a:r>
              <a:rPr lang="fr-BE" dirty="0" err="1" smtClean="0"/>
              <a:t>knowledge</a:t>
            </a:r>
            <a:r>
              <a:rPr lang="fr-BE" dirty="0" smtClean="0"/>
              <a:t> (€ 5,3 billion 2021-27)</a:t>
            </a:r>
          </a:p>
          <a:p>
            <a:pPr>
              <a:spcAft>
                <a:spcPts val="0"/>
              </a:spcAft>
            </a:pPr>
            <a:endParaRPr lang="fr-BE" dirty="0" smtClean="0"/>
          </a:p>
          <a:p>
            <a:pPr>
              <a:spcAft>
                <a:spcPts val="0"/>
              </a:spcAft>
            </a:pPr>
            <a:r>
              <a:rPr lang="fr-BE" b="1" dirty="0" smtClean="0"/>
              <a:t>Programmes </a:t>
            </a:r>
            <a:r>
              <a:rPr lang="fr-BE" b="1" dirty="0" smtClean="0"/>
              <a:t>Interreg VI </a:t>
            </a:r>
          </a:p>
          <a:p>
            <a:pPr lvl="1">
              <a:spcAft>
                <a:spcPts val="0"/>
              </a:spcAft>
            </a:pPr>
            <a:r>
              <a:rPr lang="fr-BE" dirty="0" smtClean="0"/>
              <a:t>Pas moins de 15 programmes vont investir dans la santé (SO 4.5</a:t>
            </a:r>
            <a:r>
              <a:rPr lang="fr-BE" dirty="0" smtClean="0"/>
              <a:t>)</a:t>
            </a:r>
          </a:p>
          <a:p>
            <a:pPr lvl="1">
              <a:spcAft>
                <a:spcPts val="0"/>
              </a:spcAft>
            </a:pPr>
            <a:endParaRPr lang="fr-BE" dirty="0" smtClean="0"/>
          </a:p>
          <a:p>
            <a:pPr lvl="1">
              <a:spcAft>
                <a:spcPts val="0"/>
              </a:spcAft>
            </a:pPr>
            <a:r>
              <a:rPr lang="fr-BE" b="1" dirty="0" smtClean="0"/>
              <a:t>Grande Région (€ 13 millions de FEDER)</a:t>
            </a:r>
            <a:endParaRPr lang="fr-BE" b="1" dirty="0" smtClean="0">
              <a:solidFill>
                <a:srgbClr val="FF0000"/>
              </a:solidFill>
            </a:endParaRPr>
          </a:p>
          <a:p>
            <a:pPr lvl="2">
              <a:spcAft>
                <a:spcPts val="0"/>
              </a:spcAft>
            </a:pPr>
            <a:r>
              <a:rPr lang="fr-FR" dirty="0" smtClean="0"/>
              <a:t>Amélioration de </a:t>
            </a:r>
            <a:r>
              <a:rPr lang="fr-FR" dirty="0"/>
              <a:t>l'accès transfrontalier aux services de santé et au </a:t>
            </a:r>
            <a:r>
              <a:rPr lang="fr-FR" dirty="0" smtClean="0"/>
              <a:t>remboursement</a:t>
            </a:r>
          </a:p>
          <a:p>
            <a:pPr lvl="2">
              <a:spcAft>
                <a:spcPts val="0"/>
              </a:spcAft>
            </a:pPr>
            <a:r>
              <a:rPr lang="fr-FR" dirty="0" smtClean="0"/>
              <a:t>Mise en place d’un observatoire de la santé</a:t>
            </a:r>
          </a:p>
          <a:p>
            <a:pPr lvl="2">
              <a:spcAft>
                <a:spcPts val="0"/>
              </a:spcAft>
            </a:pPr>
            <a:r>
              <a:rPr lang="fr-FR" dirty="0" smtClean="0"/>
              <a:t>Mutualisation </a:t>
            </a:r>
            <a:r>
              <a:rPr lang="fr-FR" dirty="0"/>
              <a:t>de services et de compétences entre </a:t>
            </a:r>
            <a:r>
              <a:rPr lang="fr-FR" dirty="0" smtClean="0"/>
              <a:t>hôpitaux</a:t>
            </a:r>
          </a:p>
          <a:p>
            <a:pPr lvl="2">
              <a:spcAft>
                <a:spcPts val="0"/>
              </a:spcAft>
            </a:pPr>
            <a:r>
              <a:rPr lang="fr-FR" dirty="0" smtClean="0"/>
              <a:t>Formation du personnel de santé</a:t>
            </a:r>
          </a:p>
          <a:p>
            <a:endParaRPr lang="en-IE" dirty="0"/>
          </a:p>
        </p:txBody>
      </p:sp>
      <p:sp>
        <p:nvSpPr>
          <p:cNvPr id="3" name="Title 2"/>
          <p:cNvSpPr>
            <a:spLocks noGrp="1"/>
          </p:cNvSpPr>
          <p:nvPr>
            <p:ph type="title"/>
          </p:nvPr>
        </p:nvSpPr>
        <p:spPr>
          <a:xfrm>
            <a:off x="1038455" y="237327"/>
            <a:ext cx="10515600" cy="782357"/>
          </a:xfrm>
        </p:spPr>
        <p:txBody>
          <a:bodyPr/>
          <a:lstStyle/>
          <a:p>
            <a:r>
              <a:rPr lang="fr-BE" dirty="0" smtClean="0"/>
              <a:t>A venir</a:t>
            </a:r>
            <a:endParaRPr lang="en-IE" dirty="0"/>
          </a:p>
        </p:txBody>
      </p:sp>
    </p:spTree>
    <p:extLst>
      <p:ext uri="{BB962C8B-B14F-4D97-AF65-F5344CB8AC3E}">
        <p14:creationId xmlns:p14="http://schemas.microsoft.com/office/powerpoint/2010/main" val="4273574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45067" y="1921934"/>
            <a:ext cx="10939564" cy="4276662"/>
          </a:xfrm>
        </p:spPr>
        <p:txBody>
          <a:bodyPr/>
          <a:lstStyle/>
          <a:p>
            <a:pPr lvl="0">
              <a:spcAft>
                <a:spcPts val="0"/>
              </a:spcAft>
              <a:buFont typeface="Wingdings" panose="05000000000000000000" pitchFamily="2" charset="2"/>
              <a:buChar char="ü"/>
            </a:pPr>
            <a:r>
              <a:rPr lang="fr-BE" dirty="0" smtClean="0"/>
              <a:t>La nouvelle </a:t>
            </a:r>
            <a:r>
              <a:rPr lang="fr-BE" dirty="0"/>
              <a:t>programmation </a:t>
            </a:r>
            <a:r>
              <a:rPr lang="fr-BE" dirty="0" smtClean="0"/>
              <a:t>met </a:t>
            </a:r>
            <a:r>
              <a:rPr lang="fr-BE" dirty="0"/>
              <a:t>l’accent </a:t>
            </a:r>
            <a:r>
              <a:rPr lang="fr-BE" dirty="0" smtClean="0"/>
              <a:t>sur </a:t>
            </a:r>
            <a:r>
              <a:rPr lang="fr-BE" dirty="0"/>
              <a:t>une </a:t>
            </a:r>
            <a:r>
              <a:rPr lang="fr-BE" b="1" dirty="0"/>
              <a:t>Europe plus sociale </a:t>
            </a:r>
            <a:r>
              <a:rPr lang="fr-BE" b="1" dirty="0" smtClean="0"/>
              <a:t>(PO4) </a:t>
            </a:r>
            <a:r>
              <a:rPr lang="fr-BE" dirty="0" smtClean="0"/>
              <a:t>mais </a:t>
            </a:r>
            <a:r>
              <a:rPr lang="fr-BE" dirty="0"/>
              <a:t>aussi sur la </a:t>
            </a:r>
            <a:r>
              <a:rPr lang="fr-BE" b="1" dirty="0"/>
              <a:t>gouvernance de la coopération (nouveau ISO 1</a:t>
            </a:r>
            <a:r>
              <a:rPr lang="fr-BE" b="1" dirty="0" smtClean="0"/>
              <a:t>).</a:t>
            </a:r>
          </a:p>
          <a:p>
            <a:pPr marL="0" lvl="0" indent="0">
              <a:spcAft>
                <a:spcPts val="0"/>
              </a:spcAft>
              <a:buNone/>
            </a:pPr>
            <a:endParaRPr lang="fr-BE" b="1" dirty="0" smtClean="0"/>
          </a:p>
          <a:p>
            <a:pPr lvl="0">
              <a:spcAft>
                <a:spcPts val="0"/>
              </a:spcAft>
              <a:buFont typeface="Wingdings" panose="05000000000000000000" pitchFamily="2" charset="2"/>
              <a:buChar char="ü"/>
            </a:pPr>
            <a:r>
              <a:rPr lang="fr-BE" dirty="0" smtClean="0"/>
              <a:t>La coopération </a:t>
            </a:r>
            <a:r>
              <a:rPr lang="fr-BE" b="1" dirty="0" smtClean="0"/>
              <a:t>n’est pas seulement compétence d’INTERREG </a:t>
            </a:r>
            <a:r>
              <a:rPr lang="fr-BE" dirty="0" smtClean="0"/>
              <a:t>(plans nationaux et régionaux, d’autres programmes UE</a:t>
            </a:r>
            <a:r>
              <a:rPr lang="fr-BE" dirty="0" smtClean="0"/>
              <a:t>)</a:t>
            </a:r>
          </a:p>
          <a:p>
            <a:pPr marL="0" lvl="0" indent="0">
              <a:spcAft>
                <a:spcPts val="0"/>
              </a:spcAft>
              <a:buNone/>
            </a:pPr>
            <a:endParaRPr lang="fr-BE" dirty="0"/>
          </a:p>
          <a:p>
            <a:pPr>
              <a:spcAft>
                <a:spcPts val="0"/>
              </a:spcAft>
              <a:buFont typeface="Wingdings" panose="05000000000000000000" pitchFamily="2" charset="2"/>
              <a:buChar char="ü"/>
            </a:pPr>
            <a:r>
              <a:rPr lang="fr-BE" dirty="0" smtClean="0"/>
              <a:t>Les </a:t>
            </a:r>
            <a:r>
              <a:rPr lang="fr-BE" dirty="0"/>
              <a:t>dispositions </a:t>
            </a:r>
            <a:r>
              <a:rPr lang="fr-BE" dirty="0" smtClean="0"/>
              <a:t>21-27 offrent l’opportunité pour </a:t>
            </a:r>
            <a:r>
              <a:rPr lang="fr-BE" dirty="0"/>
              <a:t>des </a:t>
            </a:r>
            <a:r>
              <a:rPr lang="fr-BE" b="1" dirty="0"/>
              <a:t>investissements </a:t>
            </a:r>
            <a:r>
              <a:rPr lang="fr-BE" b="1" dirty="0" smtClean="0"/>
              <a:t>plus </a:t>
            </a:r>
            <a:r>
              <a:rPr lang="fr-BE" b="1" dirty="0"/>
              <a:t>complexes, plus stratégique et holistique</a:t>
            </a:r>
            <a:r>
              <a:rPr lang="fr-BE" dirty="0"/>
              <a:t> dans le domaine de la santé, qui peuvent </a:t>
            </a:r>
            <a:r>
              <a:rPr lang="fr-BE" b="1" dirty="0"/>
              <a:t>combiner différents volets de financement </a:t>
            </a:r>
            <a:r>
              <a:rPr lang="fr-BE" dirty="0"/>
              <a:t>et répondre à différents besoins afin d’en accroître l’impact </a:t>
            </a:r>
            <a:r>
              <a:rPr lang="fr-BE" dirty="0" smtClean="0"/>
              <a:t>général</a:t>
            </a:r>
            <a:endParaRPr lang="fr-BE" dirty="0"/>
          </a:p>
        </p:txBody>
      </p:sp>
      <p:sp>
        <p:nvSpPr>
          <p:cNvPr id="3" name="Title 2"/>
          <p:cNvSpPr>
            <a:spLocks noGrp="1"/>
          </p:cNvSpPr>
          <p:nvPr>
            <p:ph type="title"/>
          </p:nvPr>
        </p:nvSpPr>
        <p:spPr>
          <a:xfrm>
            <a:off x="922866" y="677335"/>
            <a:ext cx="10845799" cy="728131"/>
          </a:xfrm>
        </p:spPr>
        <p:txBody>
          <a:bodyPr/>
          <a:lstStyle/>
          <a:p>
            <a:r>
              <a:rPr lang="fr-BE" b="1" dirty="0" smtClean="0"/>
              <a:t>Vers une approche stratégique à la santé transfrontalière</a:t>
            </a:r>
            <a:endParaRPr lang="fr-BE" dirty="0"/>
          </a:p>
        </p:txBody>
      </p:sp>
    </p:spTree>
    <p:extLst>
      <p:ext uri="{BB962C8B-B14F-4D97-AF65-F5344CB8AC3E}">
        <p14:creationId xmlns:p14="http://schemas.microsoft.com/office/powerpoint/2010/main" val="4062418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sz="4800" dirty="0" err="1" smtClean="0"/>
              <a:t>Merci</a:t>
            </a:r>
            <a:r>
              <a:rPr lang="en-IE" sz="4800" dirty="0" smtClean="0"/>
              <a:t> beaucoup de </a:t>
            </a:r>
            <a:r>
              <a:rPr lang="en-IE" sz="4800" dirty="0" err="1" smtClean="0"/>
              <a:t>votre</a:t>
            </a:r>
            <a:r>
              <a:rPr lang="en-IE" sz="4800" dirty="0" smtClean="0"/>
              <a:t> attention</a:t>
            </a:r>
            <a:endParaRPr lang="en-GB" sz="4800"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smtClean="0"/>
              <a:t>Unless otherwise noted the reuse of this presentation is </a:t>
            </a:r>
            <a:r>
              <a:rPr lang="en-US" sz="1050" dirty="0" err="1" smtClean="0"/>
              <a:t>authorised</a:t>
            </a:r>
            <a:r>
              <a:rPr lang="en-US" sz="1050" dirty="0" smtClean="0"/>
              <a:t> under the </a:t>
            </a:r>
            <a:r>
              <a:rPr lang="en-US" sz="1050" dirty="0" smtClean="0">
                <a:hlinkClick r:id="rId3"/>
              </a:rPr>
              <a:t>CC BY 4.0 </a:t>
            </a:r>
            <a:r>
              <a:rPr lang="en-US" sz="1050" dirty="0"/>
              <a:t>license. For any use or reproduction of elements that are not owned by the EU, permission may need to be sought directly from the respective </a:t>
            </a:r>
            <a:r>
              <a:rPr lang="en-US" sz="1050" dirty="0" smtClean="0"/>
              <a:t>right holders.</a:t>
            </a:r>
          </a:p>
          <a:p>
            <a:r>
              <a:rPr lang="en-US" sz="1050" dirty="0" smtClean="0"/>
              <a:t>Slide </a:t>
            </a:r>
            <a:r>
              <a:rPr lang="en-US" sz="1050" dirty="0" smtClean="0">
                <a:solidFill>
                  <a:schemeClr val="accent6"/>
                </a:solidFill>
              </a:rPr>
              <a:t>xx</a:t>
            </a:r>
            <a:r>
              <a:rPr lang="en-US" sz="1050" dirty="0" smtClean="0"/>
              <a:t>: </a:t>
            </a:r>
            <a:r>
              <a:rPr lang="en-US" sz="1050" dirty="0">
                <a:solidFill>
                  <a:schemeClr val="accent6"/>
                </a:solidFill>
              </a:rPr>
              <a:t>e</a:t>
            </a:r>
            <a:r>
              <a:rPr lang="en-US" sz="1050" dirty="0" smtClean="0">
                <a:solidFill>
                  <a:schemeClr val="accent6"/>
                </a:solidFill>
              </a:rPr>
              <a:t>lement concerned</a:t>
            </a:r>
            <a:r>
              <a:rPr lang="en-US" sz="1050" dirty="0" smtClean="0"/>
              <a:t>, source</a:t>
            </a:r>
            <a:r>
              <a:rPr lang="en-US" sz="1050" dirty="0" smtClean="0">
                <a:solidFill>
                  <a:schemeClr val="accent6"/>
                </a:solidFill>
              </a:rPr>
              <a:t>: e.g. Fotolia.com</a:t>
            </a:r>
            <a:r>
              <a:rPr lang="en-US" sz="1050" dirty="0" smtClean="0"/>
              <a:t>; Slide </a:t>
            </a:r>
            <a:r>
              <a:rPr lang="en-US" sz="1050" dirty="0" smtClean="0">
                <a:solidFill>
                  <a:schemeClr val="accent6"/>
                </a:solidFill>
              </a:rPr>
              <a:t>xx</a:t>
            </a:r>
            <a:r>
              <a:rPr lang="en-US" sz="1050" dirty="0" smtClean="0"/>
              <a:t>: </a:t>
            </a:r>
            <a:r>
              <a:rPr lang="en-US" sz="1050" dirty="0" smtClean="0">
                <a:solidFill>
                  <a:schemeClr val="accent6"/>
                </a:solidFill>
              </a:rPr>
              <a:t>element concerned</a:t>
            </a:r>
            <a:r>
              <a:rPr lang="en-US" sz="1050" dirty="0" smtClean="0"/>
              <a:t>, source: </a:t>
            </a:r>
            <a:r>
              <a:rPr lang="en-US" sz="1050" dirty="0" smtClean="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2591</TotalTime>
  <Words>1242</Words>
  <Application>Microsoft Office PowerPoint</Application>
  <PresentationFormat>Widescreen</PresentationFormat>
  <Paragraphs>107</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Times New Roman</vt:lpstr>
      <vt:lpstr>Wingdings</vt:lpstr>
      <vt:lpstr>Office Theme</vt:lpstr>
      <vt:lpstr>Construire la resilience  des systems de santé</vt:lpstr>
      <vt:lpstr>La crise covid a changé les choses</vt:lpstr>
      <vt:lpstr>Beaucoup a déjà été fait</vt:lpstr>
      <vt:lpstr>Quelques leçons apprises</vt:lpstr>
      <vt:lpstr>Exemples de projets Interreg sur la santé</vt:lpstr>
      <vt:lpstr>Exemples d’obstacles frontaliers sur la santé</vt:lpstr>
      <vt:lpstr>A venir</vt:lpstr>
      <vt:lpstr>Vers une approche stratégique à la santé transfrontalière</vt:lpstr>
      <vt:lpstr>Merci beaucoup de votre attention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Construire la resilience  des systems de santé</dc:title>
  <dc:creator>BAUDELET Olivier (REGIO)</dc:creator>
  <cp:lastModifiedBy>BOIJMANS Pascal (REGIO)</cp:lastModifiedBy>
  <cp:revision>48</cp:revision>
  <cp:lastPrinted>2022-04-22T09:08:44Z</cp:lastPrinted>
  <dcterms:created xsi:type="dcterms:W3CDTF">2022-04-19T13:23:20Z</dcterms:created>
  <dcterms:modified xsi:type="dcterms:W3CDTF">2022-04-22T16:07:41Z</dcterms:modified>
</cp:coreProperties>
</file>